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70" r:id="rId4"/>
    <p:sldId id="271" r:id="rId5"/>
    <p:sldId id="267" r:id="rId6"/>
    <p:sldId id="261" r:id="rId7"/>
    <p:sldId id="262" r:id="rId8"/>
    <p:sldId id="268" r:id="rId9"/>
    <p:sldId id="269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DM Sans Semi Bold" panose="020B0604020202020204" charset="0"/>
      <p:regular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630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/>
          <a:lstStyle/>
          <a:p>
            <a:fld id="{81089369-1F36-4C8F-AAC8-2FF73E345C0C}" type="datetimeFigureOut">
              <a:rPr lang="en-GB" smtClean="0"/>
              <a:t>15/02/2026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/>
          <a:lstStyle/>
          <a:p>
            <a:fld id="{E23DFB9A-601F-4365-A534-69091A267B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27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4146" y="1580444"/>
            <a:ext cx="7921232" cy="5068711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algn="ctr">
              <a:lnSpc>
                <a:spcPts val="5550"/>
              </a:lnSpc>
            </a:pPr>
            <a:r>
              <a:rPr lang="de-DE" sz="4450" dirty="0" smtClean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Analoger Vertrieb</a:t>
            </a:r>
          </a:p>
          <a:p>
            <a:pPr algn="ctr">
              <a:lnSpc>
                <a:spcPts val="5550"/>
              </a:lnSpc>
            </a:pPr>
            <a:r>
              <a:rPr lang="de-DE" sz="4450" dirty="0" smtClean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und </a:t>
            </a:r>
          </a:p>
          <a:p>
            <a:pPr algn="ctr">
              <a:lnSpc>
                <a:spcPts val="5550"/>
              </a:lnSpc>
            </a:pPr>
            <a:r>
              <a:rPr lang="de-DE" sz="4450" dirty="0" smtClean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CRM Prozess</a:t>
            </a:r>
            <a:endParaRPr lang="en-US" sz="44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221317"/>
          </a:xfrm>
        </p:spPr>
        <p:txBody>
          <a:bodyPr anchor="ctr"/>
          <a:lstStyle/>
          <a:p>
            <a:pPr algn="l"/>
            <a:r>
              <a:rPr lang="de-DE" b="1" dirty="0"/>
              <a:t>Lead-Qualifizierung: Vom MQL zum SQL</a:t>
            </a:r>
            <a:endParaRPr lang="en-GB" b="1" dirty="0">
              <a:latin typeface="+mn-lt"/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005840" y="2166903"/>
            <a:ext cx="12260635" cy="4864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9728" tIns="54864" rIns="109728" bIns="54864" numCol="1" anchor="ctr" anchorCtr="0" compatLnSpc="1">
            <a:prstTxWarp prst="textNoShape">
              <a:avLst/>
            </a:prstTxWarp>
            <a:spAutoFit/>
          </a:bodyPr>
          <a:lstStyle/>
          <a:p>
            <a:pPr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 err="1"/>
              <a:t>Titel</a:t>
            </a:r>
            <a:r>
              <a:rPr lang="en-US" altLang="en-US" sz="2400" b="1" dirty="0"/>
              <a:t>:</a:t>
            </a:r>
            <a:r>
              <a:rPr lang="en-US" altLang="en-US" sz="2400" dirty="0"/>
              <a:t> Lead-</a:t>
            </a:r>
            <a:r>
              <a:rPr lang="en-US" altLang="en-US" sz="2400" dirty="0" err="1"/>
              <a:t>Qualifizierung</a:t>
            </a:r>
            <a:r>
              <a:rPr lang="en-US" altLang="en-US" sz="2400" dirty="0"/>
              <a:t>: </a:t>
            </a:r>
            <a:r>
              <a:rPr lang="en-US" altLang="en-US" sz="2400" dirty="0" err="1"/>
              <a:t>Vom</a:t>
            </a:r>
            <a:r>
              <a:rPr lang="en-US" altLang="en-US" sz="2400" dirty="0"/>
              <a:t> MQL </a:t>
            </a:r>
            <a:r>
              <a:rPr lang="en-US" altLang="en-US" sz="2400" dirty="0" err="1"/>
              <a:t>zum</a:t>
            </a:r>
            <a:r>
              <a:rPr lang="en-US" altLang="en-US" sz="2400" dirty="0"/>
              <a:t> SQL</a:t>
            </a:r>
          </a:p>
          <a:p>
            <a:pPr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 err="1"/>
              <a:t>Inhalt</a:t>
            </a:r>
            <a:r>
              <a:rPr lang="en-US" altLang="en-US" sz="2400" b="1" dirty="0"/>
              <a:t>:</a:t>
            </a:r>
            <a:endParaRPr lang="en-US" altLang="en-US" sz="2400" dirty="0"/>
          </a:p>
          <a:p>
            <a:pPr lvl="1" indent="-342900"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 err="1"/>
              <a:t>Stammdatenerfassung</a:t>
            </a:r>
            <a:r>
              <a:rPr lang="en-US" altLang="en-US" sz="2000" b="1" dirty="0"/>
              <a:t>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Vollständige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Aufnahme</a:t>
            </a:r>
            <a:r>
              <a:rPr lang="en-US" altLang="en-US" sz="2000" dirty="0"/>
              <a:t> von </a:t>
            </a:r>
            <a:r>
              <a:rPr lang="en-US" altLang="en-US" sz="2000" dirty="0" err="1"/>
              <a:t>Firmenname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Postanschrift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Telefon</a:t>
            </a:r>
            <a:r>
              <a:rPr lang="en-US" altLang="en-US" sz="2000" dirty="0"/>
              <a:t>- und </a:t>
            </a:r>
            <a:r>
              <a:rPr lang="en-US" altLang="en-US" sz="2000" dirty="0" err="1"/>
              <a:t>Faxnummer</a:t>
            </a:r>
            <a:r>
              <a:rPr lang="en-US" altLang="en-US" sz="2000" dirty="0"/>
              <a:t>.</a:t>
            </a:r>
          </a:p>
          <a:p>
            <a:pPr lvl="1" indent="-342900"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 err="1"/>
              <a:t>Bedarfsanalyse</a:t>
            </a:r>
            <a:r>
              <a:rPr lang="en-US" altLang="en-US" sz="2000" b="1" dirty="0"/>
              <a:t>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Abgleich</a:t>
            </a:r>
            <a:r>
              <a:rPr lang="en-US" altLang="en-US" sz="2000" dirty="0"/>
              <a:t> des </a:t>
            </a:r>
            <a:r>
              <a:rPr lang="en-US" altLang="en-US" sz="2000" dirty="0" err="1"/>
              <a:t>Produktportfolios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mit</a:t>
            </a:r>
            <a:r>
              <a:rPr lang="en-US" altLang="en-US" sz="2000" dirty="0"/>
              <a:t> den </a:t>
            </a:r>
            <a:r>
              <a:rPr lang="en-US" altLang="en-US" sz="2000" dirty="0" err="1"/>
              <a:t>spezifischen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Kundenanforderungen</a:t>
            </a:r>
            <a:r>
              <a:rPr lang="en-US" altLang="en-US" sz="2000" dirty="0"/>
              <a:t>.</a:t>
            </a:r>
          </a:p>
          <a:p>
            <a:pPr lvl="1" indent="-342900"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/>
              <a:t>BANT-Modell (Professional Upgrade):</a:t>
            </a:r>
            <a:endParaRPr lang="en-US" altLang="en-US" sz="2000" dirty="0"/>
          </a:p>
          <a:p>
            <a:pPr marL="1291590" lvl="2" indent="-342900"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/>
              <a:t>Budget: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Verfügt</a:t>
            </a:r>
            <a:r>
              <a:rPr lang="en-US" altLang="en-US" sz="2000" dirty="0"/>
              <a:t> der </a:t>
            </a:r>
            <a:r>
              <a:rPr lang="en-US" altLang="en-US" sz="2000" dirty="0" err="1"/>
              <a:t>Interessent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über</a:t>
            </a:r>
            <a:r>
              <a:rPr lang="en-US" altLang="en-US" sz="2000" dirty="0"/>
              <a:t> die </a:t>
            </a:r>
            <a:r>
              <a:rPr lang="en-US" altLang="en-US" sz="2000" dirty="0" err="1"/>
              <a:t>nötigen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Mittel</a:t>
            </a:r>
            <a:r>
              <a:rPr lang="en-US" altLang="en-US" sz="2000" dirty="0"/>
              <a:t>?</a:t>
            </a:r>
          </a:p>
          <a:p>
            <a:pPr marL="1291590" lvl="2" indent="-342900"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/>
              <a:t>Authority: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Ist</a:t>
            </a:r>
            <a:r>
              <a:rPr lang="en-US" altLang="en-US" sz="2000" dirty="0"/>
              <a:t> die </a:t>
            </a:r>
            <a:r>
              <a:rPr lang="en-US" altLang="en-US" sz="2000" dirty="0" err="1"/>
              <a:t>Zielperson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entscheidungsbefugt</a:t>
            </a:r>
            <a:r>
              <a:rPr lang="en-US" altLang="en-US" sz="2000" dirty="0"/>
              <a:t>?</a:t>
            </a:r>
          </a:p>
          <a:p>
            <a:pPr marL="1291590" lvl="2" indent="-342900"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/>
              <a:t>Need: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Besteht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ein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konkreter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Problemlösungsbedarf</a:t>
            </a:r>
            <a:r>
              <a:rPr lang="en-US" altLang="en-US" sz="2000" dirty="0"/>
              <a:t>?</a:t>
            </a:r>
          </a:p>
          <a:p>
            <a:pPr marL="1291590" lvl="2" indent="-342900"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/>
              <a:t>Timeline: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Bis</a:t>
            </a:r>
            <a:r>
              <a:rPr lang="en-US" altLang="en-US" sz="2000" dirty="0"/>
              <a:t> </a:t>
            </a:r>
            <a:r>
              <a:rPr lang="en-US" altLang="en-US" sz="2000" dirty="0" err="1"/>
              <a:t>wann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soll</a:t>
            </a:r>
            <a:r>
              <a:rPr lang="en-US" altLang="en-US" sz="2000" dirty="0"/>
              <a:t> die </a:t>
            </a:r>
            <a:r>
              <a:rPr lang="en-US" altLang="en-US" sz="2000" dirty="0" err="1"/>
              <a:t>Kaufentscheidung</a:t>
            </a:r>
            <a:r>
              <a:rPr lang="en-US" altLang="en-US" sz="2000" dirty="0"/>
              <a:t> fallen?</a:t>
            </a:r>
          </a:p>
          <a:p>
            <a:pPr lvl="1" indent="-342900" defTabSz="109728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 err="1"/>
              <a:t>Logistik</a:t>
            </a:r>
            <a:r>
              <a:rPr lang="en-US" altLang="en-US" sz="2000" b="1" dirty="0"/>
              <a:t>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Routenplanung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mittels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physischer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Landkarten</a:t>
            </a:r>
            <a:r>
              <a:rPr lang="en-US" altLang="en-US" sz="2000" dirty="0"/>
              <a:t> und </a:t>
            </a:r>
            <a:r>
              <a:rPr lang="en-US" altLang="en-US" sz="2000" dirty="0" err="1"/>
              <a:t>Terminbestätigung</a:t>
            </a:r>
            <a:r>
              <a:rPr lang="en-US" altLang="en-US" sz="2000" dirty="0"/>
              <a:t> per </a:t>
            </a:r>
            <a:r>
              <a:rPr lang="en-US" altLang="en-US" sz="2000" dirty="0" err="1"/>
              <a:t>Telefon</a:t>
            </a:r>
            <a:r>
              <a:rPr lang="en-US" altLang="en-US" sz="2000" dirty="0" smtClean="0"/>
              <a:t>.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01090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6870" y="438150"/>
            <a:ext cx="7987690" cy="1590676"/>
          </a:xfrm>
        </p:spPr>
        <p:txBody>
          <a:bodyPr anchor="ctr"/>
          <a:lstStyle/>
          <a:p>
            <a:pPr algn="l"/>
            <a:r>
              <a:rPr lang="en-GB" sz="3200" b="1" dirty="0" err="1"/>
              <a:t>Produktpräsentation</a:t>
            </a:r>
            <a:r>
              <a:rPr lang="en-GB" sz="3200" b="1" dirty="0"/>
              <a:t> und </a:t>
            </a:r>
            <a:r>
              <a:rPr lang="en-GB" sz="3200" b="1" dirty="0" err="1"/>
              <a:t>Einwandmanagement</a:t>
            </a:r>
            <a:endParaRPr lang="en-GB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870" y="2190750"/>
            <a:ext cx="7987689" cy="52216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de-DE" sz="2400" b="1" dirty="0"/>
              <a:t>Titel:</a:t>
            </a:r>
            <a:r>
              <a:rPr lang="de-DE" sz="2400" dirty="0"/>
              <a:t> Professionelle Präsentation und Einwandmanagement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de-DE" sz="2400" b="1" dirty="0" smtClean="0"/>
              <a:t>Inhalt:</a:t>
            </a:r>
            <a:endParaRPr lang="de-DE" sz="2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de-DE" b="1" dirty="0" smtClean="0"/>
              <a:t>Präsentationsmedien</a:t>
            </a:r>
            <a:r>
              <a:rPr lang="de-DE" b="1" dirty="0"/>
              <a:t>:</a:t>
            </a:r>
            <a:r>
              <a:rPr lang="de-DE" dirty="0"/>
              <a:t> Gedruckte Kataloge, technische Broschüren, aktuelle Preislisten und physische </a:t>
            </a:r>
            <a:r>
              <a:rPr lang="de-DE" dirty="0" smtClean="0"/>
              <a:t>Produktmuster.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b="1" dirty="0" smtClean="0"/>
              <a:t>Umgang </a:t>
            </a:r>
            <a:r>
              <a:rPr lang="de-DE" b="1" dirty="0"/>
              <a:t>mit unbeantworteten Fragen:</a:t>
            </a:r>
            <a:endParaRPr lang="de-DE" dirty="0"/>
          </a:p>
          <a:p>
            <a:pPr lvl="3">
              <a:buFont typeface="Wingdings" panose="05000000000000000000" pitchFamily="2" charset="2"/>
              <a:buChar char="Ø"/>
            </a:pPr>
            <a:r>
              <a:rPr lang="de-DE" dirty="0"/>
              <a:t>Dokumentation im </a:t>
            </a:r>
            <a:r>
              <a:rPr lang="de-DE" b="1" dirty="0"/>
              <a:t>"Formular für technische Klärungsfälle"</a:t>
            </a:r>
            <a:r>
              <a:rPr lang="de-DE" dirty="0"/>
              <a:t>.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de-DE" dirty="0"/>
              <a:t>Verbindliche Zusage einer Rückmeldung per Fax innerhalb von 48 Stunden.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de-DE" dirty="0"/>
              <a:t>Einsatz eines Tischrechners für sofortige, transparente Rabattkalkulationen vor Ort.</a:t>
            </a:r>
            <a:endParaRPr lang="en-GB" dirty="0"/>
          </a:p>
          <a:p>
            <a:endParaRPr lang="en-GB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539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0" y="3113589"/>
            <a:ext cx="12618720" cy="1128191"/>
          </a:xfrm>
        </p:spPr>
        <p:txBody>
          <a:bodyPr anchor="ctr"/>
          <a:lstStyle/>
          <a:p>
            <a:pPr algn="l"/>
            <a:r>
              <a:rPr lang="en-GB" b="1" dirty="0" err="1"/>
              <a:t>Angebotserstellung</a:t>
            </a:r>
            <a:r>
              <a:rPr lang="en-GB" b="1" dirty="0"/>
              <a:t> und </a:t>
            </a:r>
            <a:r>
              <a:rPr lang="en-GB" b="1" dirty="0" err="1"/>
              <a:t>rechtssicherer</a:t>
            </a:r>
            <a:r>
              <a:rPr lang="en-GB" b="1" dirty="0"/>
              <a:t> </a:t>
            </a:r>
            <a:r>
              <a:rPr lang="en-GB" b="1" dirty="0" err="1"/>
              <a:t>Abschluss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4213184"/>
            <a:ext cx="12618720" cy="3773348"/>
          </a:xfrm>
        </p:spPr>
        <p:txBody>
          <a:bodyPr/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 err="1"/>
              <a:t>Titel</a:t>
            </a:r>
            <a:r>
              <a:rPr lang="en-US" altLang="en-US" sz="2400" b="1" dirty="0"/>
              <a:t>:</a:t>
            </a:r>
            <a:r>
              <a:rPr lang="en-US" altLang="en-US" sz="2400" dirty="0"/>
              <a:t> </a:t>
            </a:r>
            <a:r>
              <a:rPr lang="en-US" altLang="en-US" sz="2400" dirty="0" err="1"/>
              <a:t>Angebotsprozess</a:t>
            </a:r>
            <a:r>
              <a:rPr lang="en-US" altLang="en-US" sz="2400" dirty="0"/>
              <a:t> und </a:t>
            </a:r>
            <a:r>
              <a:rPr lang="en-US" altLang="en-US" sz="2400" dirty="0" err="1"/>
              <a:t>rechtssicherer</a:t>
            </a:r>
            <a:r>
              <a:rPr lang="en-US" altLang="en-US" sz="2400" dirty="0"/>
              <a:t> </a:t>
            </a:r>
            <a:r>
              <a:rPr lang="en-US" altLang="en-US" sz="2400" dirty="0" err="1"/>
              <a:t>Abschluss</a:t>
            </a:r>
            <a:endParaRPr lang="en-US" altLang="en-US" sz="2400" dirty="0"/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sz="2400" b="1" dirty="0" err="1"/>
              <a:t>Inhalt</a:t>
            </a:r>
            <a:r>
              <a:rPr lang="en-US" altLang="en-US" sz="2400" b="1" dirty="0"/>
              <a:t>:</a:t>
            </a:r>
            <a:endParaRPr lang="en-US" altLang="en-US" sz="2400" dirty="0"/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 err="1"/>
              <a:t>Angebotserstellung</a:t>
            </a:r>
            <a:r>
              <a:rPr lang="en-US" altLang="en-US" sz="2000" b="1" dirty="0"/>
              <a:t>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Formelles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Schreiben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mit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expliziter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Angabe</a:t>
            </a:r>
            <a:r>
              <a:rPr lang="en-US" altLang="en-US" sz="2000" dirty="0"/>
              <a:t> der </a:t>
            </a:r>
            <a:r>
              <a:rPr lang="en-US" altLang="en-US" sz="2000" b="1" dirty="0" err="1"/>
              <a:t>Angebotsgültigkeit</a:t>
            </a:r>
            <a:r>
              <a:rPr lang="en-US" altLang="en-US" sz="2000" dirty="0"/>
              <a:t> (</a:t>
            </a:r>
            <a:r>
              <a:rPr lang="en-US" altLang="en-US" sz="2000" dirty="0" err="1"/>
              <a:t>wichtig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im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analogen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Vertrieb</a:t>
            </a:r>
            <a:r>
              <a:rPr lang="en-US" altLang="en-US" sz="2000" dirty="0"/>
              <a:t>).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 err="1"/>
              <a:t>Übermittlung</a:t>
            </a:r>
            <a:r>
              <a:rPr lang="en-US" altLang="en-US" sz="2000" b="1" dirty="0"/>
              <a:t>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Persönliche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Übergabe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Postversand</a:t>
            </a:r>
            <a:r>
              <a:rPr lang="en-US" altLang="en-US" sz="2000" dirty="0"/>
              <a:t> </a:t>
            </a:r>
            <a:r>
              <a:rPr lang="en-US" altLang="en-US" sz="2000" dirty="0" err="1"/>
              <a:t>oder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Vorab</a:t>
            </a:r>
            <a:r>
              <a:rPr lang="en-US" altLang="en-US" sz="2000" dirty="0"/>
              <a:t>-Fax.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 err="1"/>
              <a:t>Auftragserteilung</a:t>
            </a:r>
            <a:r>
              <a:rPr lang="en-US" altLang="en-US" sz="2000" b="1" dirty="0"/>
              <a:t>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Einholung</a:t>
            </a:r>
            <a:r>
              <a:rPr lang="en-US" altLang="en-US" sz="2000" dirty="0"/>
              <a:t> der </a:t>
            </a:r>
            <a:r>
              <a:rPr lang="en-US" altLang="en-US" sz="2000" dirty="0" err="1"/>
              <a:t>rechtsverbindlichen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Unterschrift</a:t>
            </a:r>
            <a:r>
              <a:rPr lang="en-US" altLang="en-US" sz="2000" dirty="0"/>
              <a:t> und des </a:t>
            </a:r>
            <a:r>
              <a:rPr lang="en-US" altLang="en-US" sz="2000" dirty="0" err="1"/>
              <a:t>Firmenstempels</a:t>
            </a:r>
            <a:r>
              <a:rPr lang="en-US" altLang="en-US" sz="2000" dirty="0"/>
              <a:t> auf </a:t>
            </a:r>
            <a:r>
              <a:rPr lang="en-US" altLang="en-US" sz="2000" dirty="0" err="1"/>
              <a:t>dem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Originalvertrag</a:t>
            </a:r>
            <a:r>
              <a:rPr lang="en-US" altLang="en-US" sz="2000" dirty="0"/>
              <a:t>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000" b="1" dirty="0" err="1"/>
              <a:t>Belegfluss</a:t>
            </a:r>
            <a:r>
              <a:rPr lang="en-US" altLang="en-US" sz="2000" b="1" dirty="0"/>
              <a:t>: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Nutzung</a:t>
            </a:r>
            <a:r>
              <a:rPr lang="en-US" altLang="en-US" sz="2000" dirty="0"/>
              <a:t> von </a:t>
            </a:r>
            <a:r>
              <a:rPr lang="en-US" altLang="en-US" sz="2000" dirty="0" err="1"/>
              <a:t>Selbstdurchschreibesätzen</a:t>
            </a:r>
            <a:r>
              <a:rPr lang="en-US" altLang="en-US" sz="2000" dirty="0"/>
              <a:t> (</a:t>
            </a:r>
            <a:r>
              <a:rPr lang="en-US" altLang="en-US" sz="2000" dirty="0" err="1"/>
              <a:t>Durchschlag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für</a:t>
            </a:r>
            <a:r>
              <a:rPr lang="en-US" altLang="en-US" sz="2000" dirty="0"/>
              <a:t> den </a:t>
            </a:r>
            <a:r>
              <a:rPr lang="en-US" altLang="en-US" sz="2000" dirty="0" err="1"/>
              <a:t>Kunden</a:t>
            </a:r>
            <a:r>
              <a:rPr lang="en-US" altLang="en-US" sz="2000" dirty="0"/>
              <a:t>, das </a:t>
            </a:r>
            <a:r>
              <a:rPr lang="en-US" altLang="en-US" sz="2000" dirty="0" err="1"/>
              <a:t>Archiv</a:t>
            </a:r>
            <a:r>
              <a:rPr lang="en-US" altLang="en-US" sz="2000" dirty="0"/>
              <a:t> und die </a:t>
            </a:r>
            <a:r>
              <a:rPr lang="en-US" altLang="en-US" sz="2000" dirty="0" err="1"/>
              <a:t>Logistik</a:t>
            </a:r>
            <a:r>
              <a:rPr lang="en-US" altLang="en-US" sz="2000" dirty="0" smtClean="0"/>
              <a:t>).</a:t>
            </a:r>
            <a:endParaRPr lang="en-GB" sz="2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0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46044" y="438150"/>
            <a:ext cx="7878516" cy="1590676"/>
          </a:xfrm>
        </p:spPr>
        <p:txBody>
          <a:bodyPr anchor="ctr"/>
          <a:lstStyle/>
          <a:p>
            <a:pPr algn="l"/>
            <a:r>
              <a:rPr lang="en-GB" sz="3200" b="1" dirty="0" err="1"/>
              <a:t>Testbestellung</a:t>
            </a:r>
            <a:r>
              <a:rPr lang="en-GB" sz="3200" b="1" dirty="0"/>
              <a:t> und </a:t>
            </a:r>
            <a:r>
              <a:rPr lang="en-GB" sz="3200" b="1" dirty="0" err="1"/>
              <a:t>Prozess</a:t>
            </a:r>
            <a:r>
              <a:rPr lang="en-GB" sz="3200" b="1" dirty="0"/>
              <a:t>-Synchronisation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36356" y="2190749"/>
            <a:ext cx="7788204" cy="576791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de-DE" sz="2800" b="1" dirty="0"/>
              <a:t>Titel:</a:t>
            </a:r>
            <a:r>
              <a:rPr lang="de-DE" sz="2800" dirty="0"/>
              <a:t> Testbestellung und langfristige Kundenbindung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de-DE" sz="2800" b="1" dirty="0"/>
              <a:t>Inhalt:</a:t>
            </a:r>
            <a:endParaRPr lang="de-DE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de-DE" b="1" dirty="0"/>
              <a:t>Testauftrag:</a:t>
            </a:r>
            <a:r>
              <a:rPr lang="de-DE" dirty="0"/>
              <a:t> Sofortige Übermittlung des Testauftrags per Fax an die Zentrale zur schnellen Abwicklung.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b="1" dirty="0"/>
              <a:t>Auftragsbestätigung:</a:t>
            </a:r>
            <a:r>
              <a:rPr lang="de-DE" dirty="0"/>
              <a:t> Schriftliche Bestätigung an den Kunden zur Vermeidung von Falschlieferungen.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b="1" dirty="0"/>
              <a:t>Folgetermin:</a:t>
            </a:r>
            <a:r>
              <a:rPr lang="de-DE" dirty="0"/>
              <a:t> Festlegung des nächsten Schritts noch während des Besuchs; schriftliche Fixierung unmittelbar nach Rückkehr ins Büro.</a:t>
            </a:r>
          </a:p>
          <a:p>
            <a:endParaRPr lang="en-GB" sz="2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072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l"/>
            <a:r>
              <a:rPr lang="en-GB" b="1" dirty="0" err="1"/>
              <a:t>Professioneller</a:t>
            </a:r>
            <a:r>
              <a:rPr lang="en-GB" b="1" dirty="0"/>
              <a:t> </a:t>
            </a:r>
            <a:r>
              <a:rPr lang="en-GB" b="1" dirty="0" err="1"/>
              <a:t>Besuchsbericht</a:t>
            </a:r>
            <a:r>
              <a:rPr lang="en-GB" b="1" dirty="0"/>
              <a:t> (Post-Sales)</a:t>
            </a:r>
          </a:p>
        </p:txBody>
      </p:sp>
      <p:sp>
        <p:nvSpPr>
          <p:cNvPr id="29" name="Content Placeholder 28"/>
          <p:cNvSpPr>
            <a:spLocks noGrp="1"/>
          </p:cNvSpPr>
          <p:nvPr>
            <p:ph idx="1"/>
          </p:nvPr>
        </p:nvSpPr>
        <p:spPr>
          <a:xfrm>
            <a:off x="1005840" y="2190750"/>
            <a:ext cx="12618720" cy="5711472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b="1" dirty="0"/>
              <a:t>Titel:</a:t>
            </a:r>
            <a:r>
              <a:rPr lang="de-DE" dirty="0"/>
              <a:t> Systematische Besuchsabwicklung und Dokumentation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b="1" dirty="0"/>
              <a:t>Inhalt:</a:t>
            </a:r>
            <a:endParaRPr lang="de-DE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b="1" dirty="0"/>
              <a:t>Eckdaten:</a:t>
            </a:r>
            <a:r>
              <a:rPr lang="de-DE" dirty="0"/>
              <a:t> Datum, Teilnehmer, Gesprächsatmosphäre und Kundeninteresse.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b="1" dirty="0"/>
              <a:t>Strategische Inhalte (Upgrade):</a:t>
            </a:r>
            <a:endParaRPr lang="de-DE" dirty="0"/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b="1" dirty="0"/>
              <a:t>Wettbewerbsanalyse:</a:t>
            </a:r>
            <a:r>
              <a:rPr lang="de-DE" dirty="0"/>
              <a:t> Welche Mitbewerber sind aktuell beim Kunden platziert?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b="1" dirty="0"/>
              <a:t>Action Items:</a:t>
            </a:r>
            <a:r>
              <a:rPr lang="de-DE" dirty="0"/>
              <a:t> Definierte Aufgaben mit Zuständigkeiten und Fristen.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b="1" dirty="0"/>
              <a:t>Archivierung:</a:t>
            </a:r>
            <a:r>
              <a:rPr lang="de-DE" dirty="0"/>
              <a:t> Fax-Übermittlung an die Vertriebsleitung; Ablage des Originals in der physischen Kundenakte.</a:t>
            </a:r>
          </a:p>
          <a:p>
            <a:pPr>
              <a:lnSpc>
                <a:spcPct val="150000"/>
              </a:lnSpc>
            </a:pPr>
            <a:endParaRPr lang="en-GB" dirty="0"/>
          </a:p>
          <a:p>
            <a:pPr>
              <a:lnSpc>
                <a:spcPct val="150000"/>
              </a:lnSpc>
            </a:pP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05840" y="438150"/>
            <a:ext cx="7641449" cy="1590676"/>
          </a:xfrm>
        </p:spPr>
        <p:txBody>
          <a:bodyPr anchor="ctr"/>
          <a:lstStyle/>
          <a:p>
            <a:pPr algn="l"/>
            <a:r>
              <a:rPr lang="en-GB" sz="3600" b="1" dirty="0" err="1"/>
              <a:t>Gebietsvertretung</a:t>
            </a:r>
            <a:r>
              <a:rPr lang="en-GB" sz="3600" b="1" dirty="0"/>
              <a:t> und Handover-</a:t>
            </a:r>
            <a:r>
              <a:rPr lang="en-GB" sz="3600" b="1" dirty="0" err="1"/>
              <a:t>Prozess</a:t>
            </a:r>
            <a:endParaRPr lang="en-GB" sz="36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05840" y="2190750"/>
            <a:ext cx="7641449" cy="52216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de-DE" sz="2800" b="1" dirty="0"/>
              <a:t>Titel:</a:t>
            </a:r>
            <a:r>
              <a:rPr lang="de-DE" sz="2800" dirty="0"/>
              <a:t> Kontinuität im Kundenmanagement (Urlaubsvertretung)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de-DE" sz="2800" b="1" dirty="0"/>
              <a:t>Inhalt:</a:t>
            </a:r>
            <a:endParaRPr lang="de-DE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400" b="1" dirty="0"/>
              <a:t>Informationspaket:</a:t>
            </a:r>
            <a:r>
              <a:rPr lang="de-DE" sz="2400" dirty="0"/>
              <a:t> Übergabe der Kundenmappen inklusive Vertragskopien und letzter Korrespondenz.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400" b="1" dirty="0"/>
              <a:t>Prioritätenliste (Upgrade):</a:t>
            </a:r>
            <a:r>
              <a:rPr lang="de-DE" sz="2400" dirty="0"/>
              <a:t> Identifikation von "A-Kunden" und kritischen Vorgängen, die sofortige Aufmerksamkeit erfordern.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400" b="1" dirty="0"/>
              <a:t>Persönliches Briefing:</a:t>
            </a:r>
            <a:r>
              <a:rPr lang="de-DE" sz="2400" dirty="0"/>
              <a:t> Mündliche Übergabe "weicher Faktoren" (Kundencharakteristika, Vorlieben).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400" b="1" dirty="0"/>
              <a:t>Re-Integration:</a:t>
            </a:r>
            <a:r>
              <a:rPr lang="de-DE" sz="2400" dirty="0"/>
              <a:t> Auswertung der Berichte der Vertretung nach Rückkehr zur nahtlosen Fortführung der Betreuung.</a:t>
            </a:r>
          </a:p>
          <a:p>
            <a:endParaRPr lang="en-GB" sz="28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l"/>
            <a:r>
              <a:rPr lang="de-DE" b="1" dirty="0"/>
              <a:t>Strategische Analyse: Top-Kunden und Profitabilität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2190749"/>
            <a:ext cx="12618720" cy="5767917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b="1" dirty="0"/>
              <a:t>Titel:</a:t>
            </a:r>
            <a:r>
              <a:rPr lang="de-DE" dirty="0"/>
              <a:t> Analoge Datenanalyse für das Management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b="1" dirty="0"/>
              <a:t>Inhalt:</a:t>
            </a:r>
            <a:endParaRPr lang="de-DE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b="1" dirty="0"/>
              <a:t>Top-5 Kundenanalyse:</a:t>
            </a:r>
            <a:r>
              <a:rPr lang="de-DE" dirty="0"/>
              <a:t> Durchführung einer manuellen </a:t>
            </a:r>
            <a:r>
              <a:rPr lang="de-DE" b="1" dirty="0"/>
              <a:t>ABC-Analyse</a:t>
            </a:r>
            <a:r>
              <a:rPr lang="de-DE" dirty="0"/>
              <a:t> basierend auf Umsatzvolumen, Deckungsbeitrag und Zahlungsmoral.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b="1" dirty="0"/>
              <a:t>Produktanalyse:</a:t>
            </a:r>
            <a:r>
              <a:rPr lang="de-DE" dirty="0"/>
              <a:t> Ermittlung der profitabelsten Produkte durch manuellen Abgleich von Verkaufspreis und Marge aus dem Verkaufshauptbuch.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b="1" dirty="0"/>
              <a:t>Datenquellen:</a:t>
            </a:r>
            <a:r>
              <a:rPr lang="de-DE" dirty="0"/>
              <a:t> Auswertung von Rechnungskopien und Karteikarten (Kardex-System).</a:t>
            </a:r>
          </a:p>
          <a:p>
            <a:pPr>
              <a:lnSpc>
                <a:spcPct val="150000"/>
              </a:lnSpc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812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164872"/>
          </a:xfrm>
        </p:spPr>
        <p:txBody>
          <a:bodyPr anchor="ctr"/>
          <a:lstStyle/>
          <a:p>
            <a:pPr algn="l"/>
            <a:r>
              <a:rPr lang="en-GB" b="1" dirty="0" err="1"/>
              <a:t>Analoges</a:t>
            </a:r>
            <a:r>
              <a:rPr lang="en-GB" b="1" dirty="0"/>
              <a:t> CRM-Toolkit: Die Essentials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b="1" dirty="0" err="1"/>
              <a:t>Titel</a:t>
            </a:r>
            <a:r>
              <a:rPr lang="en-US" altLang="en-US" b="1" dirty="0"/>
              <a:t>:</a:t>
            </a:r>
            <a:r>
              <a:rPr lang="en-US" altLang="en-US" dirty="0"/>
              <a:t> Das </a:t>
            </a:r>
            <a:r>
              <a:rPr lang="en-US" altLang="en-US" dirty="0" err="1"/>
              <a:t>Handwerkszeug</a:t>
            </a:r>
            <a:r>
              <a:rPr lang="en-US" altLang="en-US" dirty="0"/>
              <a:t> des </a:t>
            </a:r>
            <a:r>
              <a:rPr lang="en-US" altLang="en-US" dirty="0" err="1"/>
              <a:t>analogen</a:t>
            </a:r>
            <a:r>
              <a:rPr lang="en-US" altLang="en-US" dirty="0"/>
              <a:t> CRM-Managers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altLang="en-US" b="1" dirty="0" err="1"/>
              <a:t>Inhalt</a:t>
            </a:r>
            <a:r>
              <a:rPr lang="en-US" altLang="en-US" b="1" dirty="0"/>
              <a:t>:</a:t>
            </a:r>
            <a:endParaRPr lang="en-US" altLang="en-US" dirty="0"/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b="1" dirty="0" err="1"/>
              <a:t>Kommunikation</a:t>
            </a:r>
            <a:r>
              <a:rPr lang="en-US" altLang="en-US" b="1" dirty="0"/>
              <a:t>:</a:t>
            </a:r>
            <a:r>
              <a:rPr lang="en-US" altLang="en-US" dirty="0"/>
              <a:t> </a:t>
            </a:r>
            <a:r>
              <a:rPr lang="en-US" altLang="en-US" dirty="0" err="1"/>
              <a:t>Analoges</a:t>
            </a:r>
            <a:r>
              <a:rPr lang="en-US" altLang="en-US" dirty="0"/>
              <a:t> </a:t>
            </a:r>
            <a:r>
              <a:rPr lang="en-US" altLang="en-US" dirty="0" err="1"/>
              <a:t>Telefon</a:t>
            </a:r>
            <a:r>
              <a:rPr lang="en-US" altLang="en-US" dirty="0"/>
              <a:t>, </a:t>
            </a:r>
            <a:r>
              <a:rPr lang="en-US" altLang="en-US" dirty="0" err="1"/>
              <a:t>Faxgerät</a:t>
            </a:r>
            <a:r>
              <a:rPr lang="en-US" altLang="en-US" dirty="0"/>
              <a:t>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b="1" dirty="0" err="1"/>
              <a:t>Schriftverkehr</a:t>
            </a:r>
            <a:r>
              <a:rPr lang="en-US" altLang="en-US" b="1" dirty="0"/>
              <a:t>:</a:t>
            </a:r>
            <a:r>
              <a:rPr lang="en-US" altLang="en-US" dirty="0"/>
              <a:t> </a:t>
            </a:r>
            <a:r>
              <a:rPr lang="en-US" altLang="en-US" dirty="0" err="1"/>
              <a:t>Briefpapier</a:t>
            </a:r>
            <a:r>
              <a:rPr lang="en-US" altLang="en-US" dirty="0"/>
              <a:t>, </a:t>
            </a:r>
            <a:r>
              <a:rPr lang="en-US" altLang="en-US" dirty="0" err="1"/>
              <a:t>Kohlepapier</a:t>
            </a:r>
            <a:r>
              <a:rPr lang="en-US" altLang="en-US" dirty="0"/>
              <a:t> (</a:t>
            </a:r>
            <a:r>
              <a:rPr lang="en-US" altLang="en-US" dirty="0" err="1"/>
              <a:t>Durchschläge</a:t>
            </a:r>
            <a:r>
              <a:rPr lang="en-US" altLang="en-US" dirty="0"/>
              <a:t>), </a:t>
            </a:r>
            <a:r>
              <a:rPr lang="en-US" altLang="en-US" dirty="0" err="1"/>
              <a:t>Kugelschreiber</a:t>
            </a:r>
            <a:r>
              <a:rPr lang="en-US" altLang="en-US" dirty="0"/>
              <a:t>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b="1" dirty="0" err="1"/>
              <a:t>Dokumentation</a:t>
            </a:r>
            <a:r>
              <a:rPr lang="en-US" altLang="en-US" b="1" dirty="0"/>
              <a:t>:</a:t>
            </a:r>
            <a:r>
              <a:rPr lang="en-US" altLang="en-US" dirty="0"/>
              <a:t> </a:t>
            </a:r>
            <a:r>
              <a:rPr lang="en-US" altLang="en-US" dirty="0" err="1"/>
              <a:t>Kataloge</a:t>
            </a:r>
            <a:r>
              <a:rPr lang="en-US" altLang="en-US" dirty="0"/>
              <a:t>, </a:t>
            </a:r>
            <a:r>
              <a:rPr lang="en-US" altLang="en-US" dirty="0" err="1"/>
              <a:t>Preislisten</a:t>
            </a:r>
            <a:r>
              <a:rPr lang="en-US" altLang="en-US" dirty="0"/>
              <a:t>, </a:t>
            </a:r>
            <a:r>
              <a:rPr lang="en-US" altLang="en-US" dirty="0" err="1"/>
              <a:t>Besuchsbericht-Vordrucke</a:t>
            </a:r>
            <a:r>
              <a:rPr lang="en-US" altLang="en-US" dirty="0"/>
              <a:t>, </a:t>
            </a:r>
            <a:r>
              <a:rPr lang="en-US" altLang="en-US" dirty="0" err="1"/>
              <a:t>Bestellbücher</a:t>
            </a:r>
            <a:r>
              <a:rPr lang="en-US" altLang="en-US" dirty="0"/>
              <a:t>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b="1" dirty="0" err="1"/>
              <a:t>Hilfsmittel</a:t>
            </a:r>
            <a:r>
              <a:rPr lang="en-US" altLang="en-US" b="1" dirty="0"/>
              <a:t>:</a:t>
            </a:r>
            <a:r>
              <a:rPr lang="en-US" altLang="en-US" dirty="0"/>
              <a:t> </a:t>
            </a:r>
            <a:r>
              <a:rPr lang="en-US" altLang="en-US" dirty="0" err="1"/>
              <a:t>Mechanischer</a:t>
            </a:r>
            <a:r>
              <a:rPr lang="en-US" altLang="en-US" dirty="0"/>
              <a:t> </a:t>
            </a:r>
            <a:r>
              <a:rPr lang="en-US" altLang="en-US" dirty="0" err="1"/>
              <a:t>Taschenrechner</a:t>
            </a:r>
            <a:r>
              <a:rPr lang="en-US" altLang="en-US" dirty="0"/>
              <a:t>, </a:t>
            </a:r>
            <a:r>
              <a:rPr lang="en-US" altLang="en-US" dirty="0" err="1"/>
              <a:t>Straßenatlas</a:t>
            </a:r>
            <a:r>
              <a:rPr lang="en-US" altLang="en-US" dirty="0"/>
              <a:t>, </a:t>
            </a:r>
            <a:r>
              <a:rPr lang="en-US" altLang="en-US" dirty="0" err="1"/>
              <a:t>Terminkalender</a:t>
            </a:r>
            <a:r>
              <a:rPr lang="en-US" altLang="en-US" dirty="0"/>
              <a:t>, </a:t>
            </a:r>
            <a:r>
              <a:rPr lang="en-US" altLang="en-US" dirty="0" err="1"/>
              <a:t>Firmenstempel</a:t>
            </a:r>
            <a:r>
              <a:rPr lang="en-US" altLang="en-US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39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523</Words>
  <Application>Microsoft Office PowerPoint</Application>
  <PresentationFormat>Custom</PresentationFormat>
  <Paragraphs>66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Wingdings</vt:lpstr>
      <vt:lpstr>Calibri</vt:lpstr>
      <vt:lpstr>Arial</vt:lpstr>
      <vt:lpstr>DM Sans Semi Bold</vt:lpstr>
      <vt:lpstr>Calibri Light</vt:lpstr>
      <vt:lpstr>Office Theme</vt:lpstr>
      <vt:lpstr>PowerPoint Presentation</vt:lpstr>
      <vt:lpstr>Lead-Qualifizierung: Vom MQL zum SQL</vt:lpstr>
      <vt:lpstr>Produktpräsentation und Einwandmanagement</vt:lpstr>
      <vt:lpstr>Angebotserstellung und rechtssicherer Abschluss</vt:lpstr>
      <vt:lpstr>Testbestellung und Prozess-Synchronisation</vt:lpstr>
      <vt:lpstr>Professioneller Besuchsbericht (Post-Sales)</vt:lpstr>
      <vt:lpstr>Gebietsvertretung und Handover-Prozess</vt:lpstr>
      <vt:lpstr>Strategische Analyse: Top-Kunden und Profitabilität</vt:lpstr>
      <vt:lpstr>Analoges CRM-Toolkit: Die Essentials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Test_lab</dc:creator>
  <cp:lastModifiedBy>Microsoft account</cp:lastModifiedBy>
  <cp:revision>28</cp:revision>
  <dcterms:created xsi:type="dcterms:W3CDTF">2026-01-27T14:13:18Z</dcterms:created>
  <dcterms:modified xsi:type="dcterms:W3CDTF">2026-02-15T16:14:05Z</dcterms:modified>
</cp:coreProperties>
</file>